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72" r:id="rId5"/>
    <p:sldId id="268" r:id="rId6"/>
    <p:sldId id="262" r:id="rId7"/>
    <p:sldId id="261" r:id="rId8"/>
    <p:sldId id="264" r:id="rId9"/>
    <p:sldId id="275" r:id="rId10"/>
    <p:sldId id="274" r:id="rId11"/>
    <p:sldId id="276" r:id="rId12"/>
    <p:sldId id="271" r:id="rId13"/>
    <p:sldId id="277" r:id="rId14"/>
    <p:sldId id="278" r:id="rId15"/>
    <p:sldId id="279" r:id="rId16"/>
    <p:sldId id="280" r:id="rId17"/>
    <p:sldId id="266" r:id="rId18"/>
    <p:sldId id="267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98" autoAdjust="0"/>
  </p:normalViewPr>
  <p:slideViewPr>
    <p:cSldViewPr snapToGrid="0">
      <p:cViewPr varScale="1">
        <p:scale>
          <a:sx n="80" d="100"/>
          <a:sy n="80" d="100"/>
        </p:scale>
        <p:origin x="58" y="58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0:15:21.3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170 46 24575,'-2'2'0,"-1"-1"0,0 1 0,0-1 0,1 1 0,-1 0 0,1 0 0,-1 0 0,1 0 0,0 0 0,0 1 0,0-1 0,0 1 0,0-1 0,-1 4 0,-3 2 0,-64 96 0,17-22 0,53-82 0,-1 0 0,1 0 0,0 0 0,0 0 0,0 0 0,0 0 0,0 0 0,0 0 0,0 0 0,0-1 0,0 1 0,0 0 0,0 0 0,-1 0 0,1 0 0,0 0 0,0 0 0,0 0 0,0 0 0,0 0 0,0 0 0,0 0 0,0 0 0,-1 0 0,1 0 0,0 0 0,0 0 0,0 0 0,0 0 0,0 0 0,0 0 0,0 0 0,0 0 0,0 0 0,-1 1 0,1-1 0,0 0 0,0 0 0,0 0 0,0 0 0,0 0 0,0 0 0,0 0 0,0 0 0,0 0 0,0 0 0,0 0 0,0 0 0,0 1 0,3-17 0,10-22 0,2-1-117,-3 8 241,17-31 0,-24 52-311,1 1 0,0 0 0,0 0 0,1 1 0,0 0 0,0 0 0,13-10 0,-6 9-6639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0:15:22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24575,'0'18'0,"0"37"0,0 23 0,0 7 0,0 3 0,0-9 0,0-14 0,0-13 0,0-11 0,0-8 0,0-5 0,0-3 0,0-1 0,0-5-8191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0:15:24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17 24575,'4'0'0,"11"0"0,7 0 0,5 0 0,6 0 0,2 0 0,0 0 0,-1 0 0,-7-5 0,-4-1 0,-5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0:15:27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96 24575,'1'-2'0,"0"1"0,-1-1 0,1 1 0,0-1 0,0 1 0,0-1 0,0 1 0,0 0 0,0 0 0,0-1 0,0 1 0,1 0 0,-1 0 0,0 0 0,4-1 0,27-18 0,-24 15 0,6-2 0,1 1 0,0 0 0,-1 1 0,26-5 0,-3 0 0,-35 9 0,0 0 0,1 1 0,-1-1 0,0 0 0,1 1 0,-1 0 0,1-1 0,-1 1 0,1 0 0,-1 0 0,1 0 0,-1 1 0,1-1 0,-1 1 0,1-1 0,-1 1 0,1 0 0,-1 0 0,0 0 0,0 0 0,3 2 0,-3-1 0,0 1 0,0 0 0,0-1 0,0 1 0,-1 0 0,1 0 0,-1 0 0,0 0 0,0 0 0,0 0 0,0 1 0,-1-1 0,1 0 0,-1 0 0,0 1 0,0 3 0,2 30 0,-2-1 0,-1 1 0,-2 0 0,-11 55 0,12-86 0,-1 1 0,0 0 0,0-1 0,0 1 0,-1-1 0,0 0 0,0 0 0,0-1 0,-1 1 0,-10 9 0,-5 2 0,-38 24 0,23-17 0,-21 4 0,72-24 0,12-3 0,2-4 0,0-1 0,0-1 0,0-2 0,-1-1 0,0-1 0,35-17 0,-12 10-1365,-29 12-5461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00:15:54.2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24575,'370'0'0,"-369"0"0,-1 0 0,0 0 0,0 0 0,0 0 0,1 0 0,-1 0 0,0 0 0,0 0 0,0 0 0,1 0 0,-1 0 0,0 0 0,0 0 0,1 0 0,-1 0 0,0 0 0,0 0 0,0 0 0,1 0 0,-1 0 0,0 0 0,0 0 0,0 1 0,0-1 0,1 0 0,-1 0 0,0 0 0,0 0 0,0 0 0,0 1 0,1-1 0,-1 0 0,0 0 0,0 0 0,0 0 0,0 1 0,0-1 0,0 0 0,0 0 0,0 0 0,1 1 0,-1-1 0,0 0 0,0 0 0,0 1 0,-9 10 0,-30 17 0,20-15 0,15-9 0,0 1 0,0-1 0,0 1 0,0 0 0,1 0 0,0 0 0,0 0 0,0 0 0,0 1 0,1-1 0,-2 8 0,-2 9 0,-4 39 0,-3 9 0,6-42 0,4-17 0,1 1 0,-2-1 0,0 0 0,0 0 0,-9 16 0,8-20 0,7-11 0,14-12 0,-8 11 0,1 0 0,1 1 0,-1 0 0,0 1 0,1-1 0,0 2 0,0 0 0,0 0 0,0 1 0,0 0 0,0 0 0,0 1 0,0 1 0,1 0 0,18 4 0,-27-4 0,0 0 0,1 1 0,-1-1 0,0 1 0,0 0 0,0-1 0,0 1 0,0 0 0,-1 0 0,1 0 0,0 1 0,-1-1 0,0 0 0,1 1 0,-1-1 0,1 3 0,14 49 0,-6-17 0,-3-16 0,-1 1 0,0 0 0,-2 1 0,3 43 0,-5-17 0,-7 61 0,5-106 0,-1 0 0,1 1 0,-1-1 0,0 0 0,0 0 0,0 0 0,-1 0 0,1 0 0,-1 0 0,0 0 0,0 0 0,-1-1 0,1 1 0,-1-1 0,-5 6 0,4-6 0,0 0 0,0 0 0,-1-1 0,1 1 0,-1-1 0,1-1 0,-1 1 0,0 0 0,1-1 0,-1 0 0,0 0 0,0-1 0,-9 1 0,10-1 0,-22 2 0,0-1 0,0-1 0,0-2 0,0-1 0,-28-6 0,51 8 0,-1-1 0,1 0 0,-1 0 0,1 0 0,0-1 0,0 1 0,0-1 0,0 1 0,0-1 0,0 0 0,1 0 0,-1-1 0,1 1 0,0 0 0,0-1 0,0 1 0,1-1 0,-1 0 0,1 0 0,-1-4 0,-3-12 0,0 0 0,-2-35 0,4 36 0,-2-46-1365,4 36-5461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11/7/2024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76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mailto:amandeep.saroa@ontariotechu.net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5.xml"/><Relationship Id="rId3" Type="http://schemas.openxmlformats.org/officeDocument/2006/relationships/image" Target="../media/image7.png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3.xml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28903"/>
            <a:ext cx="4383023" cy="305139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TWITTER FLIGHT SENTIMENT ANALYSIS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775" y="5116529"/>
            <a:ext cx="3400425" cy="9554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Amandeep </a:t>
            </a:r>
            <a:r>
              <a:rPr lang="en-US" dirty="0" err="1"/>
              <a:t>saroA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A1D3ACF-F1AC-A542-7577-F41158BDC9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/>
          </a:blip>
          <a:srcRect t="2439" b="2439"/>
          <a:stretch/>
        </p:blipFill>
        <p:spPr>
          <a:ln w="19050">
            <a:solidFill>
              <a:srgbClr val="ECE51B"/>
            </a:solidFill>
          </a:ln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ABCE1-3FA9-35B7-A7A5-A07BBCE5B1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F2477-A92E-4D36-3C3E-D4764FC90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5D7B7-E92A-14F2-0947-9D98A3F49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033EF0-AEBC-F7C2-2E66-F3D16731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324"/>
            <a:ext cx="12192000" cy="5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9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61B0-C437-2372-881D-B840BB589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741112"/>
          </a:xfrm>
        </p:spPr>
        <p:txBody>
          <a:bodyPr>
            <a:normAutofit fontScale="90000"/>
          </a:bodyPr>
          <a:lstStyle/>
          <a:p>
            <a:r>
              <a:rPr lang="en-US" dirty="0"/>
              <a:t>TEXT PROCESSING &amp; CLEANING</a:t>
            </a:r>
            <a:br>
              <a:rPr lang="en-US" dirty="0"/>
            </a:b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F952D7-F045-EAE5-9AD0-2BD231E92C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E3A85-21B0-EFF4-4F34-A0B917C15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305B9-B029-3A84-C734-C7330A43F2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Graphic 6" descr="Transfer with solid fill">
            <a:extLst>
              <a:ext uri="{FF2B5EF4-FFF2-40B4-BE49-F238E27FC236}">
                <a16:creationId xmlns:a16="http://schemas.microsoft.com/office/drawing/2014/main" id="{92187E1C-4AA1-531F-A17D-4E606EA7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08208">
            <a:off x="1439203" y="2619375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FBB796-DDFE-0A0E-DA8F-AD0EAC119164}"/>
              </a:ext>
            </a:extLst>
          </p:cNvPr>
          <p:cNvSpPr txBox="1"/>
          <p:nvPr/>
        </p:nvSpPr>
        <p:spPr>
          <a:xfrm>
            <a:off x="1044034" y="3506153"/>
            <a:ext cx="218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3"/>
                </a:solidFill>
              </a:rPr>
              <a:t>Sentiment Conversion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C5234A-ED06-9ED8-43A0-91FD1351ABD2}"/>
              </a:ext>
            </a:extLst>
          </p:cNvPr>
          <p:cNvSpPr txBox="1"/>
          <p:nvPr/>
        </p:nvSpPr>
        <p:spPr>
          <a:xfrm>
            <a:off x="1044033" y="3811311"/>
            <a:ext cx="210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Airline sentiment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to </a:t>
            </a: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numerical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values: 0,1,2</a:t>
            </a:r>
            <a:endParaRPr lang="en-IN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6A63210-782F-7C8D-CCBF-B84137DDC234}"/>
              </a:ext>
            </a:extLst>
          </p:cNvPr>
          <p:cNvSpPr/>
          <p:nvPr/>
        </p:nvSpPr>
        <p:spPr>
          <a:xfrm>
            <a:off x="3229569" y="2932083"/>
            <a:ext cx="1228488" cy="26993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Graphic 14" descr="Garbage with solid fill">
            <a:extLst>
              <a:ext uri="{FF2B5EF4-FFF2-40B4-BE49-F238E27FC236}">
                <a16:creationId xmlns:a16="http://schemas.microsoft.com/office/drawing/2014/main" id="{521B02C9-378C-C33C-DDB3-A276E60E0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979" y="2462331"/>
            <a:ext cx="1128593" cy="11285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AF915-56C9-D235-28A8-DD252A5D467B}"/>
              </a:ext>
            </a:extLst>
          </p:cNvPr>
          <p:cNvSpPr txBox="1"/>
          <p:nvPr/>
        </p:nvSpPr>
        <p:spPr>
          <a:xfrm>
            <a:off x="4571999" y="3506153"/>
            <a:ext cx="2562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</a:t>
            </a:r>
            <a:r>
              <a:rPr lang="en-IN" dirty="0">
                <a:solidFill>
                  <a:schemeClr val="accent3"/>
                </a:solidFill>
              </a:rPr>
              <a:t>emove Unnecessary text</a:t>
            </a:r>
          </a:p>
          <a:p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B9FC97-BDF5-CC82-4197-6B0D2E5CFBB1}"/>
              </a:ext>
            </a:extLst>
          </p:cNvPr>
          <p:cNvSpPr txBox="1"/>
          <p:nvPr/>
        </p:nvSpPr>
        <p:spPr>
          <a:xfrm>
            <a:off x="4577809" y="3860616"/>
            <a:ext cx="2432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Stopwords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Punctuation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HTML Tag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Username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Emoji Removal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69D289-8788-ABDD-2BD7-00545A871B13}"/>
              </a:ext>
            </a:extLst>
          </p:cNvPr>
          <p:cNvSpPr/>
          <p:nvPr/>
        </p:nvSpPr>
        <p:spPr>
          <a:xfrm>
            <a:off x="7010400" y="2984241"/>
            <a:ext cx="1228488" cy="26993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1F153B-B04D-48AC-D215-62627941E692}"/>
              </a:ext>
            </a:extLst>
          </p:cNvPr>
          <p:cNvSpPr/>
          <p:nvPr/>
        </p:nvSpPr>
        <p:spPr>
          <a:xfrm rot="21365058">
            <a:off x="8642459" y="2605384"/>
            <a:ext cx="2468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{RegEx}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0A74CA-126E-677B-8C97-06FCB6B6C334}"/>
              </a:ext>
            </a:extLst>
          </p:cNvPr>
          <p:cNvSpPr txBox="1"/>
          <p:nvPr/>
        </p:nvSpPr>
        <p:spPr>
          <a:xfrm>
            <a:off x="8610602" y="3506153"/>
            <a:ext cx="1552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Apply RegEx</a:t>
            </a:r>
            <a:endParaRPr lang="en-IN" dirty="0">
              <a:solidFill>
                <a:schemeClr val="accent3"/>
              </a:solidFill>
            </a:endParaRPr>
          </a:p>
          <a:p>
            <a:endParaRPr lang="en-IN" dirty="0">
              <a:solidFill>
                <a:schemeClr val="accent3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0E2F72-8075-E01A-3D77-4D6949EDCF94}"/>
              </a:ext>
            </a:extLst>
          </p:cNvPr>
          <p:cNvSpPr txBox="1"/>
          <p:nvPr/>
        </p:nvSpPr>
        <p:spPr>
          <a:xfrm>
            <a:off x="8476654" y="386061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Decontraction: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Alphanumeric Separation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Character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50000"/>
                    <a:lumOff val="50000"/>
                  </a:schemeClr>
                </a:solidFill>
              </a:rPr>
              <a:t>Lowercasing</a:t>
            </a:r>
          </a:p>
        </p:txBody>
      </p:sp>
    </p:spTree>
    <p:extLst>
      <p:ext uri="{BB962C8B-B14F-4D97-AF65-F5344CB8AC3E}">
        <p14:creationId xmlns:p14="http://schemas.microsoft.com/office/powerpoint/2010/main" val="2301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3CD34-8102-04C3-0C3D-430B9B39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521856"/>
            <a:ext cx="4500563" cy="4935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C7B770-AA77-1A2A-A48A-2CE29741E675}"/>
              </a:ext>
            </a:extLst>
          </p:cNvPr>
          <p:cNvSpPr txBox="1"/>
          <p:nvPr/>
        </p:nvSpPr>
        <p:spPr>
          <a:xfrm>
            <a:off x="128587" y="1152524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BEFORE:</a:t>
            </a:r>
            <a:endParaRPr lang="en-IN" sz="2000" b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23CB-1227-C7D2-AFFA-D4082FDC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929" y="1552634"/>
            <a:ext cx="4104050" cy="49045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280BF-CB18-7836-EACC-EA171547D9AC}"/>
              </a:ext>
            </a:extLst>
          </p:cNvPr>
          <p:cNvSpPr txBox="1"/>
          <p:nvPr/>
        </p:nvSpPr>
        <p:spPr>
          <a:xfrm>
            <a:off x="6759929" y="1152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AFTER</a:t>
            </a:r>
            <a:r>
              <a:rPr lang="en-US" sz="1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:</a:t>
            </a:r>
            <a:endParaRPr lang="en-IN" sz="1800" b="1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024CF5-E8F0-2A4A-E7DC-285FDFD1C99B}"/>
              </a:ext>
            </a:extLst>
          </p:cNvPr>
          <p:cNvSpPr/>
          <p:nvPr/>
        </p:nvSpPr>
        <p:spPr>
          <a:xfrm>
            <a:off x="5080295" y="3854560"/>
            <a:ext cx="1215730" cy="269765"/>
          </a:xfrm>
          <a:prstGeom prst="rightArrow">
            <a:avLst>
              <a:gd name="adj1" fmla="val 28815"/>
              <a:gd name="adj2" fmla="val 5000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success</a:t>
            </a:r>
            <a:endParaRPr lang="en-IN" dirty="0"/>
          </a:p>
        </p:txBody>
      </p:sp>
      <p:pic>
        <p:nvPicPr>
          <p:cNvPr id="11" name="Graphic 10" descr="Smiling face outline with solid fill">
            <a:extLst>
              <a:ext uri="{FF2B5EF4-FFF2-40B4-BE49-F238E27FC236}">
                <a16:creationId xmlns:a16="http://schemas.microsoft.com/office/drawing/2014/main" id="{96608A0F-DBB4-134C-9392-5969ECFF4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5640" y="3270470"/>
            <a:ext cx="565040" cy="5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35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BB42B-EC2D-3521-73B0-F51DAE5FD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864937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MACHINE LEARNING MODEL</a:t>
            </a:r>
            <a:br>
              <a:rPr lang="en-US" dirty="0"/>
            </a:b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306CE-DD10-3D9B-58E3-045B5BD358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F6D41-70F6-69DC-1A4C-B081545CF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90ED6-B0BE-BCD7-521E-86F02DE1A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black and grey square with squares&#10;&#10;Description automatically generated with medium confidence">
            <a:extLst>
              <a:ext uri="{FF2B5EF4-FFF2-40B4-BE49-F238E27FC236}">
                <a16:creationId xmlns:a16="http://schemas.microsoft.com/office/drawing/2014/main" id="{5B6E0C2D-E25D-B67E-25DE-DA7CC65229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258498" y="2399059"/>
            <a:ext cx="1411439" cy="1411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A91F4-2CBD-6D9F-A83F-2F86D71AD5D4}"/>
              </a:ext>
            </a:extLst>
          </p:cNvPr>
          <p:cNvSpPr txBox="1"/>
          <p:nvPr/>
        </p:nvSpPr>
        <p:spPr>
          <a:xfrm>
            <a:off x="1091659" y="3784084"/>
            <a:ext cx="2021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</a:rPr>
              <a:t>T</a:t>
            </a:r>
            <a:r>
              <a:rPr lang="en-IN" sz="2000" dirty="0">
                <a:solidFill>
                  <a:schemeClr val="accent3"/>
                </a:solidFill>
              </a:rPr>
              <a:t>F-IDF Vectorizer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2306F-D8E6-3347-1174-5B3AD7D69118}"/>
              </a:ext>
            </a:extLst>
          </p:cNvPr>
          <p:cNvSpPr txBox="1"/>
          <p:nvPr/>
        </p:nvSpPr>
        <p:spPr>
          <a:xfrm>
            <a:off x="1091659" y="4153416"/>
            <a:ext cx="2737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Convert the processed text into numerical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capture the importance of words in each tweet.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Giving more weight to unique words within </a:t>
            </a:r>
            <a:r>
              <a:rPr lang="en-US">
                <a:solidFill>
                  <a:schemeClr val="bg2">
                    <a:lumMod val="50000"/>
                    <a:lumOff val="50000"/>
                  </a:schemeClr>
                </a:solidFill>
              </a:rPr>
              <a:t>each tweet.</a:t>
            </a:r>
            <a:endParaRPr lang="en-IN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66EA5AF-1C5F-92A1-6B50-AA753D3AAF26}"/>
              </a:ext>
            </a:extLst>
          </p:cNvPr>
          <p:cNvSpPr/>
          <p:nvPr/>
        </p:nvSpPr>
        <p:spPr>
          <a:xfrm>
            <a:off x="3353394" y="2969813"/>
            <a:ext cx="1228488" cy="26993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B46E1-AA86-DB3D-CA9E-7D996D132204}"/>
              </a:ext>
            </a:extLst>
          </p:cNvPr>
          <p:cNvSpPr txBox="1"/>
          <p:nvPr/>
        </p:nvSpPr>
        <p:spPr>
          <a:xfrm>
            <a:off x="4632948" y="3755632"/>
            <a:ext cx="101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</a:rPr>
              <a:t>SMOTE</a:t>
            </a:r>
            <a:endParaRPr lang="en-IN" sz="2000" dirty="0">
              <a:solidFill>
                <a:schemeClr val="accent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8B5A1D-E976-85DF-5A4D-7660A8137F05}"/>
              </a:ext>
            </a:extLst>
          </p:cNvPr>
          <p:cNvSpPr txBox="1"/>
          <p:nvPr/>
        </p:nvSpPr>
        <p:spPr>
          <a:xfrm>
            <a:off x="4613506" y="4100721"/>
            <a:ext cx="43595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Synthetic Minority Oversampling Technique.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Balance the dataset by generating synthetic samples.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How? </a:t>
            </a:r>
            <a:r>
              <a:rPr lang="en-US" dirty="0">
                <a:solidFill>
                  <a:schemeClr val="accent2"/>
                </a:solidFill>
              </a:rPr>
              <a:t>ensuring that each sentiment class (positive, neutral, negative) has an equal representation in the training data, which improves model performance.</a:t>
            </a:r>
          </a:p>
        </p:txBody>
      </p:sp>
      <p:pic>
        <p:nvPicPr>
          <p:cNvPr id="21" name="Picture 20" descr="A grey scale with a black background&#10;&#10;Description automatically generated">
            <a:extLst>
              <a:ext uri="{FF2B5EF4-FFF2-40B4-BE49-F238E27FC236}">
                <a16:creationId xmlns:a16="http://schemas.microsoft.com/office/drawing/2014/main" id="{8A6F6384-AC69-97CD-48BD-B2576D3AD9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259265" y="2336293"/>
            <a:ext cx="1445465" cy="1445465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28B20339-DDCE-FA73-20DE-EEF4C09ABA57}"/>
              </a:ext>
            </a:extLst>
          </p:cNvPr>
          <p:cNvSpPr/>
          <p:nvPr/>
        </p:nvSpPr>
        <p:spPr>
          <a:xfrm>
            <a:off x="7382114" y="2969813"/>
            <a:ext cx="1228488" cy="269933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299963-3CD7-A83B-12EF-C88F6F0E4BF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9483083" y="2359649"/>
            <a:ext cx="1445465" cy="14454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22D974-5578-4486-CBD9-D2A652A40EA5}"/>
              </a:ext>
            </a:extLst>
          </p:cNvPr>
          <p:cNvSpPr txBox="1"/>
          <p:nvPr/>
        </p:nvSpPr>
        <p:spPr>
          <a:xfrm>
            <a:off x="8852131" y="3788541"/>
            <a:ext cx="1703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</a:rPr>
              <a:t>Train-Test Split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5E2DA3-9C94-656B-5F9F-CEE99BBE0A09}"/>
              </a:ext>
            </a:extLst>
          </p:cNvPr>
          <p:cNvSpPr txBox="1"/>
          <p:nvPr/>
        </p:nvSpPr>
        <p:spPr>
          <a:xfrm>
            <a:off x="8852132" y="4189615"/>
            <a:ext cx="32731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Training and Testing sets (75% training, 25% testing).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Train the model and evaluate its performance on unseen data, ensuring 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84083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D9BD-DC27-46DC-9C76-8EE3FDD42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 dirty="0"/>
              <a:t>ALGORITHMS APPLIED </a:t>
            </a:r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3357F65D-3D58-480C-B301-77A72059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E8F197E9-9EE5-4C27-93B9-2E44E0ED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8D0E8400-C1CB-4DB2-BF78-421C9EEC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A9F7BA7-41EE-6664-2589-CAA1735E4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106" y="1920337"/>
            <a:ext cx="5157787" cy="3902701"/>
          </a:xfrm>
        </p:spPr>
        <p:txBody>
          <a:bodyPr/>
          <a:lstStyle/>
          <a:p>
            <a:pPr marL="342900" indent="-342900" algn="ctr">
              <a:buFont typeface="+mj-lt"/>
              <a:buAutoNum type="arabicPeriod"/>
            </a:pPr>
            <a:r>
              <a:rPr lang="en-IN" sz="2000" dirty="0" err="1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XGBoost</a:t>
            </a:r>
            <a:r>
              <a:rPr lang="en-IN" sz="2000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 Classifier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IN" sz="2000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Random Forest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IN" sz="2000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Gradient boosting classifier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Support Vector Machine (SVM)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Naïve BAYES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sz="2000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DECISION TREE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854BD-D6F1-4A94-691C-0FF28E4AD680}"/>
              </a:ext>
            </a:extLst>
          </p:cNvPr>
          <p:cNvSpPr txBox="1"/>
          <p:nvPr/>
        </p:nvSpPr>
        <p:spPr>
          <a:xfrm>
            <a:off x="258791" y="5637895"/>
            <a:ext cx="5902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Each algorithm uses a different approach to learn from the data.</a:t>
            </a:r>
          </a:p>
          <a:p>
            <a:r>
              <a:rPr lang="en-US" dirty="0">
                <a:solidFill>
                  <a:schemeClr val="accent3"/>
                </a:solidFill>
              </a:rPr>
              <a:t>Helps in finding the most effective model for our task.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0201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2BA7-C922-44CF-A3EB-04778027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 dirty="0"/>
              <a:t>ACCURACY SCORE ACHIEVED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9D8B88D2-ABEB-44EA-AC44-BDDD8B4F8E3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EEAC1B44-EC3F-4A4E-B3F7-34E3C8944F8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741E32EB-B5A9-42CA-96F0-C8CDEFC3D8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BAFF153-B6B4-43A1-BE73-0C9990FB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1" y="1892300"/>
            <a:ext cx="7482959" cy="44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9D565C-8312-888B-A333-5D927371C71B}"/>
              </a:ext>
            </a:extLst>
          </p:cNvPr>
          <p:cNvSpPr txBox="1"/>
          <p:nvPr/>
        </p:nvSpPr>
        <p:spPr>
          <a:xfrm>
            <a:off x="7887836" y="1946070"/>
            <a:ext cx="33406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Random Forest Algo.</a:t>
            </a:r>
            <a:r>
              <a:rPr lang="en-US" dirty="0"/>
              <a:t> model achieved the highest accuracy score of </a:t>
            </a:r>
            <a:r>
              <a:rPr lang="en-US" b="1" dirty="0"/>
              <a:t>0.96.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Suggesting: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Learned patterns effectively from the training data and applied them accurately on new, unseen data.</a:t>
            </a:r>
          </a:p>
          <a:p>
            <a:endParaRPr lang="en-IN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449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F7967-21CD-4D4E-A475-5040D50F9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83104"/>
            <a:ext cx="4575173" cy="3673245"/>
          </a:xfrm>
        </p:spPr>
        <p:txBody>
          <a:bodyPr/>
          <a:lstStyle/>
          <a:p>
            <a:r>
              <a:rPr lang="en-US" dirty="0"/>
              <a:t>AMANDEEP SAROA</a:t>
            </a:r>
          </a:p>
          <a:p>
            <a:r>
              <a:rPr lang="en-US" sz="2200" dirty="0">
                <a:hlinkClick r:id="rId2"/>
              </a:rPr>
              <a:t>amandeep.saroa@ontariotechu.net</a:t>
            </a:r>
            <a:br>
              <a:rPr lang="en-US" sz="2200" dirty="0"/>
            </a:br>
            <a:br>
              <a:rPr lang="en-US" sz="2200" dirty="0"/>
            </a:br>
            <a:r>
              <a:rPr lang="en-US" sz="1600" dirty="0"/>
              <a:t>https://amandeepsaroaportfolio.netlify.app/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  <a:effectLst>
            <a:glow>
              <a:schemeClr val="accent1"/>
            </a:glow>
          </a:effectLst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AA0E395-EB95-4646-A4B3-EAB7C68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11F0E6E0-DC32-4105-A773-65DCBEED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r>
              <a:rPr lang="en-US" sz="4500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alpha val="85000"/>
                  </a:schemeClr>
                </a:solidFill>
              </a:rPr>
              <a:t>WHERE? </a:t>
            </a:r>
            <a:r>
              <a:rPr lang="en-IN" sz="2000" dirty="0"/>
              <a:t>Sourced from </a:t>
            </a:r>
            <a:r>
              <a:rPr lang="en-IN" b="1" dirty="0">
                <a:solidFill>
                  <a:srgbClr val="00B0F0">
                    <a:alpha val="85000"/>
                  </a:srgbClr>
                </a:solidFill>
              </a:rPr>
              <a:t>Kaggle.</a:t>
            </a:r>
          </a:p>
          <a:p>
            <a:r>
              <a:rPr lang="en-US" dirty="0">
                <a:solidFill>
                  <a:schemeClr val="accent3">
                    <a:alpha val="85000"/>
                  </a:schemeClr>
                </a:solidFill>
              </a:rPr>
              <a:t>WHEN?: </a:t>
            </a:r>
            <a:r>
              <a:rPr lang="en-US" sz="2000" dirty="0"/>
              <a:t>Data collected for the month of </a:t>
            </a: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February 2015.</a:t>
            </a:r>
          </a:p>
          <a:p>
            <a:r>
              <a:rPr lang="en-US" dirty="0">
                <a:solidFill>
                  <a:schemeClr val="accent3">
                    <a:alpha val="85000"/>
                  </a:schemeClr>
                </a:solidFill>
              </a:rPr>
              <a:t>HOW? </a:t>
            </a:r>
            <a:r>
              <a:rPr lang="en-IN" sz="2000" dirty="0"/>
              <a:t>Approx</a:t>
            </a:r>
            <a:r>
              <a:rPr lang="en-IN" dirty="0"/>
              <a:t>. </a:t>
            </a:r>
            <a:r>
              <a:rPr lang="en-IN" sz="2000" b="1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14,000 tweets</a:t>
            </a:r>
            <a:r>
              <a:rPr lang="en-IN" sz="2000" dirty="0"/>
              <a:t>, </a:t>
            </a:r>
            <a:r>
              <a:rPr lang="en-US" sz="1600" dirty="0"/>
              <a:t>analyzing how travelers expressed their feelings about U.S. airlines on Twitter.</a:t>
            </a:r>
            <a:r>
              <a:rPr lang="en-IN" sz="2000" dirty="0"/>
              <a:t> </a:t>
            </a:r>
            <a:endParaRPr lang="en-US" sz="2000" dirty="0"/>
          </a:p>
          <a:p>
            <a:endParaRPr lang="en-US" dirty="0"/>
          </a:p>
        </p:txBody>
      </p:sp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F58157BD-826A-4A73-AFE3-4DC840C3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9620F7-2C1D-8F3A-B63C-B8BC454B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0" y="3514299"/>
            <a:ext cx="12025500" cy="20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5" y="695834"/>
            <a:ext cx="10515600" cy="899783"/>
          </a:xfrm>
        </p:spPr>
        <p:txBody>
          <a:bodyPr/>
          <a:lstStyle/>
          <a:p>
            <a:r>
              <a:rPr lang="en-IN" dirty="0"/>
              <a:t>Data Preprocessing</a:t>
            </a:r>
            <a:endParaRPr lang="en-US" dirty="0"/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26331C6E-6EC6-4BCA-90FC-D61437684A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164" y="1666875"/>
            <a:ext cx="10112375" cy="1412875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alpha val="85000"/>
                  </a:schemeClr>
                </a:solidFill>
              </a:rPr>
              <a:t>SELECTING RELVANT COLUMN: </a:t>
            </a:r>
            <a:r>
              <a:rPr lang="en-US" sz="2000" dirty="0"/>
              <a:t>Focused on the </a:t>
            </a:r>
            <a:r>
              <a:rPr lang="en-US" sz="2000" b="1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airline sentiment</a:t>
            </a:r>
            <a:r>
              <a:rPr lang="en-US" sz="2000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text</a:t>
            </a:r>
            <a:r>
              <a:rPr lang="en-US" sz="2000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 columns.                       </a:t>
            </a:r>
          </a:p>
          <a:p>
            <a:r>
              <a:rPr lang="en-IN" sz="1600" b="1" dirty="0"/>
              <a:t>Code Snippet</a:t>
            </a:r>
            <a:r>
              <a:rPr lang="en-IN" sz="1600" dirty="0"/>
              <a:t>:</a:t>
            </a:r>
            <a:r>
              <a:rPr lang="en-US" sz="2000" dirty="0">
                <a:solidFill>
                  <a:schemeClr val="bg2">
                    <a:lumMod val="50000"/>
                    <a:lumOff val="50000"/>
                    <a:alpha val="85000"/>
                  </a:schemeClr>
                </a:solidFill>
              </a:rPr>
              <a:t> </a:t>
            </a:r>
            <a:r>
              <a:rPr lang="en-IN" sz="1600" dirty="0">
                <a:solidFill>
                  <a:srgbClr val="92D050">
                    <a:alpha val="85000"/>
                  </a:srgbClr>
                </a:solidFill>
              </a:rPr>
              <a:t>data = </a:t>
            </a:r>
            <a:r>
              <a:rPr lang="en-IN" sz="1600" dirty="0" err="1">
                <a:solidFill>
                  <a:srgbClr val="92D050">
                    <a:alpha val="85000"/>
                  </a:srgbClr>
                </a:solidFill>
              </a:rPr>
              <a:t>df</a:t>
            </a:r>
            <a:r>
              <a:rPr lang="en-IN" sz="1600" dirty="0">
                <a:solidFill>
                  <a:srgbClr val="92D050">
                    <a:alpha val="85000"/>
                  </a:srgbClr>
                </a:solidFill>
              </a:rPr>
              <a:t>[["</a:t>
            </a:r>
            <a:r>
              <a:rPr lang="en-IN" sz="1600" dirty="0" err="1">
                <a:solidFill>
                  <a:srgbClr val="92D050">
                    <a:alpha val="85000"/>
                  </a:srgbClr>
                </a:solidFill>
              </a:rPr>
              <a:t>airline_sentiment</a:t>
            </a:r>
            <a:r>
              <a:rPr lang="en-IN" sz="1600" dirty="0">
                <a:solidFill>
                  <a:srgbClr val="92D050">
                    <a:alpha val="85000"/>
                  </a:srgbClr>
                </a:solidFill>
              </a:rPr>
              <a:t>", "text"]]</a:t>
            </a:r>
          </a:p>
          <a:p>
            <a:endParaRPr lang="en-US" sz="2000" dirty="0">
              <a:solidFill>
                <a:srgbClr val="92D050">
                  <a:alpha val="85000"/>
                </a:srgbClr>
              </a:solidFill>
            </a:endParaRPr>
          </a:p>
        </p:txBody>
      </p:sp>
      <p:sp>
        <p:nvSpPr>
          <p:cNvPr id="182" name="Date Placeholder 181">
            <a:extLst>
              <a:ext uri="{FF2B5EF4-FFF2-40B4-BE49-F238E27FC236}">
                <a16:creationId xmlns:a16="http://schemas.microsoft.com/office/drawing/2014/main" id="{0B26E46E-EDB2-4F95-99F9-6B864973B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183" name="Footer Placeholder 182">
            <a:extLst>
              <a:ext uri="{FF2B5EF4-FFF2-40B4-BE49-F238E27FC236}">
                <a16:creationId xmlns:a16="http://schemas.microsoft.com/office/drawing/2014/main" id="{32ABAB91-7623-454A-93BD-560C00AB8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4308541-A33D-B2E4-2197-CB462C18C3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258792" y="3731895"/>
            <a:ext cx="4828192" cy="2678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880C1-36C6-2684-C22F-8558D3C6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507" y="3731895"/>
            <a:ext cx="6792191" cy="2678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7CAB79-3EAC-E561-0BDC-C8EE2742CD4C}"/>
              </a:ext>
            </a:extLst>
          </p:cNvPr>
          <p:cNvSpPr txBox="1"/>
          <p:nvPr/>
        </p:nvSpPr>
        <p:spPr>
          <a:xfrm>
            <a:off x="185302" y="3390900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Sample Output: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  <a:endParaRPr lang="en-IN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C1820-3756-6413-C76F-CDB5B4EC82FD}"/>
              </a:ext>
            </a:extLst>
          </p:cNvPr>
          <p:cNvSpPr txBox="1"/>
          <p:nvPr/>
        </p:nvSpPr>
        <p:spPr>
          <a:xfrm>
            <a:off x="5160474" y="3390900"/>
            <a:ext cx="6846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Grouped data by </a:t>
            </a:r>
            <a:r>
              <a:rPr lang="en-US" sz="20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airline sentiment:</a:t>
            </a:r>
            <a:endParaRPr lang="en-IN" sz="20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Date Placeholder 1">
            <a:extLst>
              <a:ext uri="{FF2B5EF4-FFF2-40B4-BE49-F238E27FC236}">
                <a16:creationId xmlns:a16="http://schemas.microsoft.com/office/drawing/2014/main" id="{FF7BC1BC-2A56-B1FC-A4C1-12192B4C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033" name="Footer Placeholder 2">
            <a:extLst>
              <a:ext uri="{FF2B5EF4-FFF2-40B4-BE49-F238E27FC236}">
                <a16:creationId xmlns:a16="http://schemas.microsoft.com/office/drawing/2014/main" id="{143FC737-A2E2-9735-1293-8323D50D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1035" name="Slide Number Placeholder 3">
            <a:extLst>
              <a:ext uri="{FF2B5EF4-FFF2-40B4-BE49-F238E27FC236}">
                <a16:creationId xmlns:a16="http://schemas.microsoft.com/office/drawing/2014/main" id="{CE0923B8-E7AE-3DBA-5871-D0E0F9C4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/>
          <a:p>
            <a:r>
              <a:rPr lang="en-US" sz="3100" dirty="0">
                <a:solidFill>
                  <a:schemeClr val="tx2">
                    <a:alpha val="75000"/>
                  </a:schemeClr>
                </a:solidFill>
              </a:rPr>
              <a:t>DATA VISUALIZATION</a:t>
            </a:r>
          </a:p>
        </p:txBody>
      </p:sp>
      <p:pic>
        <p:nvPicPr>
          <p:cNvPr id="1026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B0D3B08-BD01-D3CE-CC1B-04B7DF84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2524" y="58984"/>
            <a:ext cx="7808976" cy="636431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183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8D09F-B3D9-43B0-A67F-A687A64D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37" y="202755"/>
            <a:ext cx="5448300" cy="124096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GRAPH’s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A81154A-167C-4208-AEB0-7764EBFE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7249" y="1636138"/>
            <a:ext cx="5784110" cy="47202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FC55124-BA7E-472E-98F4-42B4834E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857795" y="136525"/>
            <a:ext cx="4249514" cy="35074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938B350-CB9D-8370-8E22-48C183031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820875" y="3804756"/>
            <a:ext cx="2919190" cy="28623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CD77A513-77D7-4293-BE19-1CC085BD36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7ACCFE4-6616-458B-9535-BD522C934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SENTIMENT ANALYSIS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26602CE-71BA-46A4-8EEE-854AA752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684F82-D20A-2F29-0036-A7586B022D9B}"/>
              </a:ext>
            </a:extLst>
          </p:cNvPr>
          <p:cNvGrpSpPr/>
          <p:nvPr/>
        </p:nvGrpSpPr>
        <p:grpSpPr>
          <a:xfrm>
            <a:off x="290985" y="1828455"/>
            <a:ext cx="111960" cy="257400"/>
            <a:chOff x="290985" y="1828455"/>
            <a:chExt cx="11196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EA4C60B-EEA4-17ED-485E-3D14CA2279E8}"/>
                    </a:ext>
                  </a:extLst>
                </p14:cNvPr>
                <p14:cNvContentPartPr/>
                <p14:nvPr/>
              </p14:nvContentPartPr>
              <p14:xfrm>
                <a:off x="290985" y="1830975"/>
                <a:ext cx="61560" cy="99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EA4C60B-EEA4-17ED-485E-3D14CA227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4865" y="1824855"/>
                  <a:ext cx="73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9734F8B-8757-926A-5E85-C116A9AD3C50}"/>
                    </a:ext>
                  </a:extLst>
                </p14:cNvPr>
                <p14:cNvContentPartPr/>
                <p14:nvPr/>
              </p14:nvContentPartPr>
              <p14:xfrm>
                <a:off x="352185" y="1828455"/>
                <a:ext cx="360" cy="248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9734F8B-8757-926A-5E85-C116A9AD3C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6065" y="1822335"/>
                  <a:ext cx="12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D578E4-77E6-56F8-FB9E-EB3242DDFF5E}"/>
                    </a:ext>
                  </a:extLst>
                </p14:cNvPr>
                <p14:cNvContentPartPr/>
                <p14:nvPr/>
              </p14:nvContentPartPr>
              <p14:xfrm>
                <a:off x="304305" y="2079735"/>
                <a:ext cx="98640" cy="61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D578E4-77E6-56F8-FB9E-EB3242DDFF5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8185" y="2073615"/>
                  <a:ext cx="110880" cy="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2DA5EF8-0192-57C7-598D-DC016C629C9B}"/>
                  </a:ext>
                </a:extLst>
              </p14:cNvPr>
              <p14:cNvContentPartPr/>
              <p14:nvPr/>
            </p14:nvContentPartPr>
            <p14:xfrm>
              <a:off x="6981585" y="289095"/>
              <a:ext cx="142200" cy="178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2DA5EF8-0192-57C7-598D-DC016C629C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75465" y="282975"/>
                <a:ext cx="1544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414676D-2583-33ED-EE39-8BEABF7BFEBC}"/>
                  </a:ext>
                </a:extLst>
              </p14:cNvPr>
              <p14:cNvContentPartPr/>
              <p14:nvPr/>
            </p14:nvContentPartPr>
            <p14:xfrm>
              <a:off x="7876545" y="4037775"/>
              <a:ext cx="173520" cy="318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414676D-2583-33ED-EE39-8BEABF7BFE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0425" y="4031655"/>
                <a:ext cx="185760" cy="3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93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Date Placeholder 63">
            <a:extLst>
              <a:ext uri="{FF2B5EF4-FFF2-40B4-BE49-F238E27FC236}">
                <a16:creationId xmlns:a16="http://schemas.microsoft.com/office/drawing/2014/main" id="{71E4B157-4D67-4D96-AE1A-92AFDC894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65" name="Footer Placeholder 64">
            <a:extLst>
              <a:ext uri="{FF2B5EF4-FFF2-40B4-BE49-F238E27FC236}">
                <a16:creationId xmlns:a16="http://schemas.microsoft.com/office/drawing/2014/main" id="{28028286-6D89-4643-8D1B-E6F515814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66" name="Slide Number Placeholder 65">
            <a:extLst>
              <a:ext uri="{FF2B5EF4-FFF2-40B4-BE49-F238E27FC236}">
                <a16:creationId xmlns:a16="http://schemas.microsoft.com/office/drawing/2014/main" id="{66335940-4EDC-4550-8115-003BDF496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B1BB40-91F6-ACC0-EB23-B7830B7E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0"/>
            <a:ext cx="8948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98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97945E-F4FB-0E44-8CB0-29F207141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0"/>
            <a:ext cx="7410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436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94BA4ACF-F69F-476F-AD73-680EBB74F1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53CFB42C-19C6-486D-BAD6-89A694C47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65875"/>
            <a:ext cx="5029203" cy="36512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C7B1733-8B85-4D01-A9F3-45031C885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3578D5-A597-FA68-EAD5-1D09A9DC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282"/>
            <a:ext cx="12192000" cy="589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B252433F-7631-46C0-A68A-0FDDA1050A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4CB5650-664E-4E21-BBCF-D6FEC984A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96E0170-75E8-4FE2-A19C-99987C859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0BB6F-80A3-03F5-86E8-90AB2EBE6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332"/>
            <a:ext cx="12192000" cy="59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19285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506F55-A469-454B-8FCA-6F8BCF9DAA6B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16c05727-aa75-4e4a-9b5f-8a80a1165891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177</TotalTime>
  <Words>397</Words>
  <Application>Microsoft Office PowerPoint</Application>
  <PresentationFormat>Widescreen</PresentationFormat>
  <Paragraphs>103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Dante</vt:lpstr>
      <vt:lpstr>PineVTI</vt:lpstr>
      <vt:lpstr>TWITTER FLIGHT SENTIMENT ANALYSIS</vt:lpstr>
      <vt:lpstr>DATASET</vt:lpstr>
      <vt:lpstr>Data Preprocessing</vt:lpstr>
      <vt:lpstr>DATA VISUALIZATION</vt:lpstr>
      <vt:lpstr>GRAPH’s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PROCESSING &amp; CLEANING </vt:lpstr>
      <vt:lpstr>PowerPoint Presentation</vt:lpstr>
      <vt:lpstr>TRAINING MACHINE LEARNING MODEL </vt:lpstr>
      <vt:lpstr>ALGORITHMS APPLIED </vt:lpstr>
      <vt:lpstr>ACCURACY SCORE ACHIEVED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Amandeep Saroa</dc:creator>
  <cp:lastModifiedBy>Amandeep Saroa</cp:lastModifiedBy>
  <cp:revision>2</cp:revision>
  <dcterms:created xsi:type="dcterms:W3CDTF">2024-11-07T23:23:52Z</dcterms:created>
  <dcterms:modified xsi:type="dcterms:W3CDTF">2024-11-08T02:21:36Z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